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80" r:id="rId3"/>
    <p:sldId id="296" r:id="rId4"/>
    <p:sldId id="293" r:id="rId5"/>
    <p:sldId id="285" r:id="rId6"/>
    <p:sldId id="294" r:id="rId7"/>
    <p:sldId id="288" r:id="rId8"/>
    <p:sldId id="297" r:id="rId9"/>
    <p:sldId id="299" r:id="rId10"/>
    <p:sldId id="291" r:id="rId11"/>
    <p:sldId id="300" r:id="rId12"/>
    <p:sldId id="276" r:id="rId13"/>
  </p:sldIdLst>
  <p:sldSz cx="9906000" cy="6858000" type="A4"/>
  <p:notesSz cx="9928225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6ABFB5-3031-9378-7F8C-23DA2A2A283E}" name="Marek Šmíd" initials="MŠ" userId="S::msmid@cmi.cz::236bdf82-24eb-4f9c-b1fc-e20f0536c9d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smid" initials="" lastIdx="7" clrIdx="0">
    <p:extLst>
      <p:ext uri="{19B8F6BF-5375-455C-9EA6-DF929625EA0E}">
        <p15:presenceInfo xmlns:p15="http://schemas.microsoft.com/office/powerpoint/2012/main" userId="S::msmid@cmi.cz::16084645-d0e7-4328-b887-4a78a06b2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93" autoAdjust="0"/>
    <p:restoredTop sz="95007" autoAdjust="0"/>
  </p:normalViewPr>
  <p:slideViewPr>
    <p:cSldViewPr>
      <p:cViewPr varScale="1">
        <p:scale>
          <a:sx n="77" d="100"/>
          <a:sy n="77" d="100"/>
        </p:scale>
        <p:origin x="994" y="2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795779956434164"/>
          <c:y val="4.6296296296296294E-2"/>
          <c:w val="0.81204220043565833"/>
          <c:h val="0.7955482648002333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C69-4CE2-BCEC-BE7056860AD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C69-4CE2-BCEC-BE7056860AD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C69-4CE2-BCEC-BE7056860AD7}"/>
              </c:ext>
            </c:extLst>
          </c:dPt>
          <c:cat>
            <c:strRef>
              <c:f>Sheet1!$C$3:$C$5</c:f>
              <c:strCache>
                <c:ptCount val="3"/>
                <c:pt idx="0">
                  <c:v>RMS</c:v>
                </c:pt>
                <c:pt idx="1">
                  <c:v>MSA</c:v>
                </c:pt>
                <c:pt idx="2">
                  <c:v>TE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8</c:v>
                </c:pt>
                <c:pt idx="1">
                  <c:v>14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69-4CE2-BCEC-BE7056860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78560"/>
        <c:axId val="16175680"/>
        <c:axId val="0"/>
      </c:bar3DChart>
      <c:catAx>
        <c:axId val="161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5680"/>
        <c:crosses val="autoZero"/>
        <c:auto val="1"/>
        <c:lblAlgn val="ctr"/>
        <c:lblOffset val="100"/>
        <c:noMultiLvlLbl val="0"/>
      </c:catAx>
      <c:valAx>
        <c:axId val="1617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85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99399-6375-4A0A-948F-DEF19BF7C7C0}" type="datetimeFigureOut">
              <a:rPr lang="cs-CZ" smtClean="0"/>
              <a:t>09.01.2026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DFA87-13CA-4025-ABF2-9D081EE037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951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5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2435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19793" y="6295364"/>
            <a:ext cx="320675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buco.cmi.gov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buco.cmi.gov.cz/research-mobility-suppor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5999" cy="63684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0379" y="3858895"/>
            <a:ext cx="7959725" cy="36439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513840" algn="ctr">
              <a:lnSpc>
                <a:spcPct val="100000"/>
              </a:lnSpc>
              <a:spcBef>
                <a:spcPts val="95"/>
              </a:spcBef>
            </a:pPr>
            <a:r>
              <a:rPr lang="cs-CZ" sz="3200" noProof="0" dirty="0" err="1">
                <a:solidFill>
                  <a:srgbClr val="FFFFFF"/>
                </a:solidFill>
                <a:latin typeface="Aptos" panose="020B0004020202020204" pitchFamily="34" charset="0"/>
                <a:cs typeface="Arial"/>
              </a:rPr>
              <a:t>CaBuCo</a:t>
            </a:r>
            <a:endParaRPr lang="en-GB" sz="32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spc="-10" noProof="0" dirty="0">
              <a:solidFill>
                <a:srgbClr val="FFFFFF"/>
              </a:solidFill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2800" spc="-10" noProof="0" dirty="0">
                <a:solidFill>
                  <a:srgbClr val="FFFFFF"/>
                </a:solidFill>
                <a:latin typeface="Aptos" panose="020B0004020202020204" pitchFamily="34" charset="0"/>
                <a:cs typeface="Arial"/>
              </a:rPr>
              <a:t>Project </a:t>
            </a:r>
            <a:r>
              <a:rPr lang="cs-CZ" sz="2800" spc="-10" noProof="0" dirty="0" err="1">
                <a:solidFill>
                  <a:srgbClr val="FFFFFF"/>
                </a:solidFill>
                <a:latin typeface="Aptos" panose="020B0004020202020204" pitchFamily="34" charset="0"/>
                <a:cs typeface="Arial"/>
              </a:rPr>
              <a:t>Information</a:t>
            </a:r>
            <a:r>
              <a:rPr lang="cs-CZ" sz="2800" spc="-10" noProof="0" dirty="0">
                <a:solidFill>
                  <a:srgbClr val="FFFFFF"/>
                </a:solidFill>
                <a:latin typeface="Aptos" panose="020B0004020202020204" pitchFamily="34" charset="0"/>
                <a:cs typeface="Arial"/>
              </a:rPr>
              <a:t> Session</a:t>
            </a:r>
            <a:endParaRPr lang="en-GB" sz="2800" spc="-10" noProof="0" dirty="0">
              <a:solidFill>
                <a:srgbClr val="FFFFFF"/>
              </a:solidFill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600" spc="-10" noProof="0" dirty="0">
              <a:solidFill>
                <a:srgbClr val="FFFFFF"/>
              </a:solidFill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1400" dirty="0">
                <a:latin typeface="Aptos" panose="020B0004020202020204" pitchFamily="34" charset="0"/>
                <a:cs typeface="Arial"/>
              </a:rPr>
              <a:t>12 </a:t>
            </a:r>
            <a:r>
              <a:rPr lang="cs-CZ" sz="1400" dirty="0" err="1">
                <a:latin typeface="Aptos" panose="020B0004020202020204" pitchFamily="34" charset="0"/>
                <a:cs typeface="Arial"/>
              </a:rPr>
              <a:t>January</a:t>
            </a:r>
            <a:r>
              <a:rPr lang="en-GB" sz="1400" noProof="0" dirty="0">
                <a:latin typeface="Aptos" panose="020B0004020202020204" pitchFamily="34" charset="0"/>
                <a:cs typeface="Arial"/>
              </a:rPr>
              <a:t>, 202</a:t>
            </a:r>
            <a:r>
              <a:rPr lang="cs-CZ" sz="1400" noProof="0" dirty="0">
                <a:latin typeface="Aptos" panose="020B0004020202020204" pitchFamily="34" charset="0"/>
                <a:cs typeface="Arial"/>
              </a:rPr>
              <a:t>6</a:t>
            </a:r>
            <a:endParaRPr lang="en-GB" sz="14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1400" b="1" noProof="0" dirty="0">
                <a:latin typeface="Aptos" panose="020B0004020202020204" pitchFamily="34" charset="0"/>
                <a:cs typeface="Arial"/>
              </a:rPr>
              <a:t>5</a:t>
            </a:r>
            <a:r>
              <a:rPr lang="cs-CZ" sz="1400" b="1" baseline="30000" noProof="0" dirty="0">
                <a:latin typeface="Aptos" panose="020B0004020202020204" pitchFamily="34" charset="0"/>
                <a:cs typeface="Arial"/>
              </a:rPr>
              <a:t>th</a:t>
            </a:r>
            <a:r>
              <a:rPr lang="cs-CZ" sz="1400" b="1" noProof="0" dirty="0">
                <a:latin typeface="Aptos" panose="020B0004020202020204" pitchFamily="34" charset="0"/>
                <a:cs typeface="Arial"/>
              </a:rPr>
              <a:t> </a:t>
            </a:r>
            <a:r>
              <a:rPr lang="cs-CZ" sz="1400" b="1" noProof="0" dirty="0" err="1">
                <a:latin typeface="Aptos" panose="020B0004020202020204" pitchFamily="34" charset="0"/>
                <a:cs typeface="Arial"/>
              </a:rPr>
              <a:t>Information</a:t>
            </a:r>
            <a:r>
              <a:rPr lang="cs-CZ" sz="1400" b="1" noProof="0" dirty="0">
                <a:latin typeface="Aptos" panose="020B0004020202020204" pitchFamily="34" charset="0"/>
                <a:cs typeface="Arial"/>
              </a:rPr>
              <a:t> Session</a:t>
            </a:r>
            <a:endParaRPr lang="en-GB" sz="1400" b="1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noProof="0" dirty="0">
              <a:latin typeface="Aptos" panose="020B0004020202020204" pitchFamily="34" charset="0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en-GB" sz="1400" noProof="0" dirty="0">
                <a:latin typeface="Aptos" panose="020B0004020202020204" pitchFamily="34" charset="0"/>
                <a:cs typeface="Arial"/>
              </a:rPr>
              <a:t>Peter Kiska</a:t>
            </a: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en-GB" sz="1400" b="1" noProof="0" dirty="0">
              <a:latin typeface="Arial"/>
              <a:cs typeface="Arial"/>
            </a:endParaRPr>
          </a:p>
          <a:p>
            <a:pPr algn="r">
              <a:lnSpc>
                <a:spcPct val="100000"/>
              </a:lnSpc>
              <a:spcBef>
                <a:spcPts val="5"/>
              </a:spcBef>
            </a:pPr>
            <a:endParaRPr lang="en-GB" sz="1700" noProof="0" dirty="0">
              <a:latin typeface="Arial"/>
              <a:cs typeface="Arial"/>
            </a:endParaRPr>
          </a:p>
          <a:p>
            <a:pPr algn="r">
              <a:lnSpc>
                <a:spcPct val="100000"/>
              </a:lnSpc>
              <a:spcBef>
                <a:spcPts val="5"/>
              </a:spcBef>
            </a:pPr>
            <a:endParaRPr lang="en-GB" sz="1700" noProof="0" dirty="0">
              <a:latin typeface="Arial"/>
              <a:cs typeface="Arial"/>
            </a:endParaRP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45C4728A-B5FF-FFBF-1EF0-C2C9AEFAB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000" y="5715001"/>
            <a:ext cx="2652413" cy="864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49BD1-8A20-E305-E1FC-781DA664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Overview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46DF05-5D5A-B4E9-A56A-78A4FC297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6"/>
            <a:ext cx="9203945" cy="4924425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overall objective of this coordination project is to assist EURAMET’s bodies to achieve impact for the European metrology community by coordinating and managing the capacity building</a:t>
            </a:r>
            <a:r>
              <a:rPr lang="cs-CZ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by </a:t>
            </a:r>
            <a:r>
              <a:rPr lang="cs-CZ" sz="16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three</a:t>
            </a:r>
            <a:r>
              <a:rPr lang="en-US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instruments</a:t>
            </a:r>
            <a:r>
              <a:rPr lang="cs-CZ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cs-CZ" sz="1600" dirty="0"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cs-CZ" dirty="0"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cs-CZ" dirty="0"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98525" lvl="2" indent="-898525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GB" b="1" dirty="0" err="1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esearcher</a:t>
            </a:r>
            <a:r>
              <a:rPr lang="en-GB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Mobility Support</a:t>
            </a: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(RMS)</a:t>
            </a:r>
          </a:p>
          <a:p>
            <a:pPr marL="898525" lvl="2" indent="-898525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Mentoring Scheme Award</a:t>
            </a: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(MSA)</a:t>
            </a:r>
          </a:p>
          <a:p>
            <a:pPr marL="898525" lvl="2" indent="-898525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Training events</a:t>
            </a: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(TE)</a:t>
            </a:r>
          </a:p>
          <a:p>
            <a:pPr algn="just">
              <a:spcBef>
                <a:spcPts val="600"/>
              </a:spcBef>
            </a:pPr>
            <a:endParaRPr lang="cs-CZ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b="1" dirty="0"/>
          </a:p>
          <a:p>
            <a:pPr algn="r"/>
            <a:r>
              <a:rPr lang="cs-CZ" sz="1600" b="1" dirty="0">
                <a:hlinkClick r:id="rId2"/>
              </a:rPr>
              <a:t>https://cabuco.cmi.gov.cz</a:t>
            </a:r>
            <a:r>
              <a:rPr lang="cs-CZ" b="1" dirty="0">
                <a:hlinkClick r:id="rId2"/>
              </a:rPr>
              <a:t>/</a:t>
            </a:r>
            <a:r>
              <a:rPr lang="cs-CZ" b="1" dirty="0"/>
              <a:t>  </a:t>
            </a:r>
          </a:p>
          <a:p>
            <a:endParaRPr lang="cs-CZ" b="1" dirty="0"/>
          </a:p>
          <a:p>
            <a:endParaRPr lang="en-US" dirty="0"/>
          </a:p>
          <a:p>
            <a:endParaRPr lang="en-US" dirty="0"/>
          </a:p>
          <a:p>
            <a:r>
              <a:rPr lang="cs-CZ" dirty="0"/>
              <a:t>				        		</a:t>
            </a: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C5A8FE72-B9AE-609D-08E3-854D9DA1D1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52400"/>
            <a:ext cx="1905000" cy="620905"/>
          </a:xfrm>
          <a:prstGeom prst="rect">
            <a:avLst/>
          </a:prstGeom>
        </p:spPr>
      </p:pic>
      <p:pic>
        <p:nvPicPr>
          <p:cNvPr id="5" name="Obrázek 7">
            <a:extLst>
              <a:ext uri="{FF2B5EF4-FFF2-40B4-BE49-F238E27FC236}">
                <a16:creationId xmlns:a16="http://schemas.microsoft.com/office/drawing/2014/main" id="{45100A72-9BBF-9D44-DDB9-0A4A598405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7150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4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37786A-EB49-360B-CEC6-9D3D0DB1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Project </a:t>
            </a:r>
            <a:r>
              <a:rPr lang="cs-CZ" dirty="0" err="1"/>
              <a:t>details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1E2AC45-0064-B19D-CA10-E082CD438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3398366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ptos" panose="020B0004020202020204" pitchFamily="34" charset="0"/>
              </a:rPr>
              <a:t>Lead institute: 		Czech Metrology Institute</a:t>
            </a: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lang="cs-CZ" dirty="0" err="1">
                <a:latin typeface="Aptos" panose="020B0004020202020204" pitchFamily="34" charset="0"/>
              </a:rPr>
              <a:t>C</a:t>
            </a:r>
            <a:r>
              <a:rPr lang="cs-CZ" sz="1400" dirty="0" err="1">
                <a:latin typeface="Aptos" panose="020B0004020202020204" pitchFamily="34" charset="0"/>
              </a:rPr>
              <a:t>oordinator</a:t>
            </a:r>
            <a:r>
              <a:rPr lang="cs-CZ" sz="1400" dirty="0">
                <a:latin typeface="Aptos" panose="020B0004020202020204" pitchFamily="34" charset="0"/>
              </a:rPr>
              <a:t>: 		P</a:t>
            </a:r>
            <a:r>
              <a:rPr lang="cs-CZ" dirty="0">
                <a:latin typeface="Aptos" panose="020B0004020202020204" pitchFamily="34" charset="0"/>
              </a:rPr>
              <a:t>eter</a:t>
            </a:r>
            <a:r>
              <a:rPr lang="cs-CZ" sz="1400" dirty="0">
                <a:latin typeface="Aptos" panose="020B0004020202020204" pitchFamily="34" charset="0"/>
              </a:rPr>
              <a:t> Kiska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ptos" panose="020B0004020202020204" pitchFamily="34" charset="0"/>
              </a:rPr>
              <a:t>Start </a:t>
            </a:r>
            <a:r>
              <a:rPr lang="cs-CZ" dirty="0" err="1">
                <a:latin typeface="Aptos" panose="020B0004020202020204" pitchFamily="34" charset="0"/>
              </a:rPr>
              <a:t>date</a:t>
            </a:r>
            <a:r>
              <a:rPr lang="cs-CZ" dirty="0">
                <a:latin typeface="Aptos" panose="020B0004020202020204" pitchFamily="34" charset="0"/>
              </a:rPr>
              <a:t>:</a:t>
            </a:r>
            <a:r>
              <a:rPr lang="cs-CZ" sz="1400" dirty="0">
                <a:latin typeface="Aptos" panose="020B0004020202020204" pitchFamily="34" charset="0"/>
              </a:rPr>
              <a:t> 		1</a:t>
            </a:r>
            <a:r>
              <a:rPr lang="cs-CZ" sz="1400" baseline="30000" dirty="0">
                <a:latin typeface="Aptos" panose="020B0004020202020204" pitchFamily="34" charset="0"/>
              </a:rPr>
              <a:t>st </a:t>
            </a:r>
            <a:r>
              <a:rPr lang="cs-CZ" sz="1400" dirty="0">
                <a:latin typeface="Aptos" panose="020B0004020202020204" pitchFamily="34" charset="0"/>
              </a:rPr>
              <a:t>June, 2024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 err="1">
                <a:latin typeface="Aptos" panose="020B0004020202020204" pitchFamily="34" charset="0"/>
              </a:rPr>
              <a:t>Duration</a:t>
            </a:r>
            <a:r>
              <a:rPr lang="cs-CZ" dirty="0">
                <a:latin typeface="Aptos" panose="020B0004020202020204" pitchFamily="34" charset="0"/>
              </a:rPr>
              <a:t>: 		48 </a:t>
            </a:r>
            <a:r>
              <a:rPr lang="cs-CZ" dirty="0" err="1">
                <a:latin typeface="Aptos" panose="020B0004020202020204" pitchFamily="34" charset="0"/>
              </a:rPr>
              <a:t>months</a:t>
            </a:r>
            <a:endParaRPr lang="cs-CZ" dirty="0"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ptos" panose="020B0004020202020204" pitchFamily="34" charset="0"/>
              </a:rPr>
              <a:t>Budget: 		1 mil. EUR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dirty="0"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ptos" panose="020B0004020202020204" pitchFamily="34" charset="0"/>
              </a:rPr>
              <a:t>Full </a:t>
            </a:r>
            <a:r>
              <a:rPr lang="cs-CZ" sz="1400" dirty="0" err="1">
                <a:latin typeface="Aptos" panose="020B0004020202020204" pitchFamily="34" charset="0"/>
              </a:rPr>
              <a:t>name</a:t>
            </a:r>
            <a:r>
              <a:rPr lang="cs-CZ" sz="1400" dirty="0">
                <a:latin typeface="Aptos" panose="020B0004020202020204" pitchFamily="34" charset="0"/>
              </a:rPr>
              <a:t>: 		</a:t>
            </a:r>
            <a:r>
              <a:rPr lang="cs-CZ" sz="1400" dirty="0" err="1">
                <a:latin typeface="Aptos" panose="020B0004020202020204" pitchFamily="34" charset="0"/>
              </a:rPr>
              <a:t>Capacity</a:t>
            </a:r>
            <a:r>
              <a:rPr lang="cs-CZ" sz="1400" dirty="0">
                <a:latin typeface="Aptos" panose="020B0004020202020204" pitchFamily="34" charset="0"/>
              </a:rPr>
              <a:t> </a:t>
            </a:r>
            <a:r>
              <a:rPr lang="cs-CZ" sz="1400" dirty="0" err="1">
                <a:latin typeface="Aptos" panose="020B0004020202020204" pitchFamily="34" charset="0"/>
              </a:rPr>
              <a:t>Building</a:t>
            </a:r>
            <a:r>
              <a:rPr lang="cs-CZ" sz="1400" dirty="0">
                <a:latin typeface="Aptos" panose="020B0004020202020204" pitchFamily="34" charset="0"/>
              </a:rPr>
              <a:t> </a:t>
            </a:r>
            <a:r>
              <a:rPr lang="cs-CZ" sz="1400" dirty="0" err="1">
                <a:latin typeface="Aptos" panose="020B0004020202020204" pitchFamily="34" charset="0"/>
              </a:rPr>
              <a:t>Coordination</a:t>
            </a:r>
            <a:endParaRPr lang="cs-CZ" sz="1400" dirty="0"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ptos" panose="020B0004020202020204" pitchFamily="34" charset="0"/>
              </a:rPr>
              <a:t>Akronym: 		</a:t>
            </a:r>
            <a:r>
              <a:rPr lang="cs-CZ" sz="1400" dirty="0" err="1">
                <a:latin typeface="Aptos" panose="020B0004020202020204" pitchFamily="34" charset="0"/>
              </a:rPr>
              <a:t>CaBuCo</a:t>
            </a:r>
            <a:endParaRPr lang="cs-CZ" sz="1400" dirty="0"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ptos" panose="020B0004020202020204" pitchFamily="34" charset="0"/>
              </a:rPr>
              <a:t>Project </a:t>
            </a:r>
            <a:r>
              <a:rPr lang="cs-CZ" dirty="0" err="1">
                <a:latin typeface="Aptos" panose="020B0004020202020204" pitchFamily="34" charset="0"/>
              </a:rPr>
              <a:t>number</a:t>
            </a:r>
            <a:r>
              <a:rPr lang="cs-CZ" dirty="0">
                <a:latin typeface="Aptos" panose="020B0004020202020204" pitchFamily="34" charset="0"/>
              </a:rPr>
              <a:t>: 		23CBC01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sz="1400" dirty="0"/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sz="1400" dirty="0"/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sz="1400" dirty="0">
              <a:latin typeface="Arial"/>
              <a:cs typeface="Arial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36EAC45-6AA1-7643-9A92-51B82C13CA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859782"/>
            <a:ext cx="2419376" cy="1981200"/>
          </a:xfrm>
          <a:prstGeom prst="rect">
            <a:avLst/>
          </a:prstGeom>
        </p:spPr>
      </p:pic>
      <p:pic>
        <p:nvPicPr>
          <p:cNvPr id="6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EAE04AAC-F410-EFE7-93E2-7B5083633E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52400"/>
            <a:ext cx="1905000" cy="6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4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3B42-B28F-3E9A-6551-CB968597F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553998"/>
          </a:xfrm>
        </p:spPr>
        <p:txBody>
          <a:bodyPr/>
          <a:lstStyle/>
          <a:p>
            <a:pPr algn="ctr"/>
            <a:r>
              <a:rPr lang="cs-CZ" sz="3600" dirty="0">
                <a:highlight>
                  <a:srgbClr val="800080"/>
                </a:highlight>
                <a:latin typeface="Bernard MT Condensed" panose="020F0502020204030204" pitchFamily="18" charset="0"/>
              </a:rPr>
              <a:t>CALL OPEN</a:t>
            </a:r>
            <a:endParaRPr lang="en-GB" sz="3600" dirty="0">
              <a:highlight>
                <a:srgbClr val="800080"/>
              </a:highlight>
              <a:latin typeface="Bernard MT Condensed" panose="020F0502020204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8B7E8-481A-7F27-57D3-590409F78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2862322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The </a:t>
            </a:r>
            <a:r>
              <a:rPr lang="en-US" dirty="0" err="1">
                <a:latin typeface="Aptos" panose="020B0004020202020204" pitchFamily="34" charset="0"/>
              </a:rPr>
              <a:t>CaBuCo</a:t>
            </a:r>
            <a:r>
              <a:rPr lang="en-US" dirty="0">
                <a:latin typeface="Aptos" panose="020B0004020202020204" pitchFamily="34" charset="0"/>
              </a:rPr>
              <a:t> project will be executed through </a:t>
            </a:r>
            <a:r>
              <a:rPr lang="en-US" b="1" dirty="0">
                <a:latin typeface="Aptos" panose="020B0004020202020204" pitchFamily="34" charset="0"/>
              </a:rPr>
              <a:t>three open call</a:t>
            </a:r>
            <a:r>
              <a:rPr lang="cs-CZ" b="1" dirty="0">
                <a:latin typeface="Aptos" panose="020B0004020202020204" pitchFamily="34" charset="0"/>
              </a:rPr>
              <a:t>s a </a:t>
            </a:r>
            <a:r>
              <a:rPr lang="cs-CZ" b="1" dirty="0" err="1">
                <a:latin typeface="Aptos" panose="020B0004020202020204" pitchFamily="34" charset="0"/>
              </a:rPr>
              <a:t>year</a:t>
            </a:r>
            <a:r>
              <a:rPr lang="cs-CZ" b="1" dirty="0">
                <a:latin typeface="Aptos" panose="020B0004020202020204" pitchFamily="34" charset="0"/>
              </a:rPr>
              <a:t>.</a:t>
            </a:r>
            <a:endParaRPr lang="en-US" dirty="0">
              <a:latin typeface="Aptos" panose="020B0004020202020204" pitchFamily="34" charset="0"/>
            </a:endParaRP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cs-CZ" b="1" dirty="0">
                <a:latin typeface="Aptos" panose="020B0004020202020204" pitchFamily="34" charset="0"/>
              </a:rPr>
              <a:t>Call 4 OPEN – </a:t>
            </a:r>
            <a:r>
              <a:rPr lang="cs-CZ" b="1" dirty="0" err="1">
                <a:latin typeface="Aptos" panose="020B0004020202020204" pitchFamily="34" charset="0"/>
              </a:rPr>
              <a:t>October</a:t>
            </a:r>
            <a:r>
              <a:rPr lang="cs-CZ" b="1" dirty="0">
                <a:latin typeface="Aptos" panose="020B0004020202020204" pitchFamily="34" charset="0"/>
              </a:rPr>
              <a:t> 1, 2025 – </a:t>
            </a:r>
            <a:r>
              <a:rPr lang="cs-CZ" b="1" dirty="0" err="1">
                <a:latin typeface="Aptos" panose="020B0004020202020204" pitchFamily="34" charset="0"/>
              </a:rPr>
              <a:t>January</a:t>
            </a:r>
            <a:r>
              <a:rPr lang="cs-CZ" b="1" dirty="0">
                <a:latin typeface="Aptos" panose="020B0004020202020204" pitchFamily="34" charset="0"/>
              </a:rPr>
              <a:t> 31, 2026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Deadlines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calls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3x per 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year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r>
              <a:rPr lang="cs-CZ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</a:t>
            </a:r>
            <a:r>
              <a:rPr lang="cs-CZ" sz="1800" b="1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January</a:t>
            </a:r>
            <a:r>
              <a:rPr lang="cs-CZ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31 May – 30 </a:t>
            </a:r>
            <a:r>
              <a:rPr lang="cs-CZ" sz="1800" b="1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September</a:t>
            </a:r>
            <a:r>
              <a:rPr lang="cs-CZ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2026 </a:t>
            </a:r>
            <a:endParaRPr lang="cs-CZ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>
                <a:latin typeface="Aptos" panose="020B0004020202020204" pitchFamily="34" charset="0"/>
              </a:rPr>
              <a:t>Last Call Q3 2027.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First activities</a:t>
            </a:r>
            <a:r>
              <a:rPr lang="cs-CZ" dirty="0">
                <a:latin typeface="Aptos" panose="020B0004020202020204" pitchFamily="34" charset="0"/>
              </a:rPr>
              <a:t> in Call 4</a:t>
            </a:r>
            <a:r>
              <a:rPr lang="en-US" dirty="0">
                <a:latin typeface="Aptos" panose="020B0004020202020204" pitchFamily="34" charset="0"/>
              </a:rPr>
              <a:t> funded by the project will be implemented from </a:t>
            </a:r>
            <a:endParaRPr lang="cs-CZ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mid </a:t>
            </a:r>
            <a:r>
              <a:rPr lang="cs-CZ" dirty="0" err="1">
                <a:latin typeface="Aptos" panose="020B0004020202020204" pitchFamily="34" charset="0"/>
              </a:rPr>
              <a:t>April</a:t>
            </a:r>
            <a:r>
              <a:rPr lang="en-US" dirty="0">
                <a:latin typeface="Aptos" panose="020B0004020202020204" pitchFamily="34" charset="0"/>
              </a:rPr>
              <a:t>, 2025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at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the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earliest</a:t>
            </a:r>
            <a:r>
              <a:rPr lang="en-US" dirty="0">
                <a:latin typeface="Aptos" panose="020B0004020202020204" pitchFamily="34" charset="0"/>
              </a:rPr>
              <a:t>.</a:t>
            </a:r>
          </a:p>
          <a:p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40FB382E-1C17-BD23-4BDE-BD99BE2B8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  <p:pic>
        <p:nvPicPr>
          <p:cNvPr id="5" name="Obrázek 4" descr="Obsah obrázku kresba, skica, Dětské kresby, ilustrace&#10;&#10;Popis byl vytvořen automaticky">
            <a:extLst>
              <a:ext uri="{FF2B5EF4-FFF2-40B4-BE49-F238E27FC236}">
                <a16:creationId xmlns:a16="http://schemas.microsoft.com/office/drawing/2014/main" id="{F13BDE7B-B8CE-449D-003D-2FA4AB34E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783562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9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7D0387-DF52-35D7-EA4E-E6C5AEF6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Research</a:t>
            </a:r>
            <a:r>
              <a:rPr lang="cs-CZ" dirty="0"/>
              <a:t> Mobility Support (RMS)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87B28A9-87A0-1007-8470-814FA737E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1752600"/>
            <a:ext cx="8126095" cy="4739759"/>
          </a:xfrm>
        </p:spPr>
        <p:txBody>
          <a:bodyPr/>
          <a:lstStyle/>
          <a:p>
            <a:pPr lvl="0"/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This instrument supports researchers from EURAMET NMIs and DIs to join an organisation in a different country to their employer (a EURAMET NMI or DI or other institution that can host suitable research)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</a:p>
          <a:p>
            <a:pPr lvl="0"/>
            <a:endParaRPr lang="cs-CZ" dirty="0"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Applicants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and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from EU member states and countries associated to Horizon Europe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</a:p>
          <a:p>
            <a:pPr lvl="0"/>
            <a:endParaRPr lang="cs-CZ" dirty="0"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Host </a:t>
            </a:r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Organisation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and other institutions (e.g., universities, public research organisations), that are or have been participating in Partnership JRPs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and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located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in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different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country.</a:t>
            </a:r>
          </a:p>
          <a:p>
            <a:pPr lvl="0"/>
            <a:endParaRPr lang="cs-CZ" b="1" dirty="0"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1-9 </a:t>
            </a:r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months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,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interruption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is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possible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Only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1 </a:t>
            </a:r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researcher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from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employing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organization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endParaRPr lang="cs-CZ" dirty="0"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Financial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allowances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:</a:t>
            </a:r>
          </a:p>
          <a:p>
            <a:pPr lvl="0"/>
            <a:endParaRPr lang="cs-CZ" b="1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Living allowance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of €2400 (plus a country correction factor) per month to cover 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accommodation, subsistence, and local travel.</a:t>
            </a:r>
          </a:p>
          <a:p>
            <a:pPr lvl="0"/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Travel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– a fixed allowance of €500 paid every 3 months.</a:t>
            </a:r>
          </a:p>
          <a:p>
            <a:pPr lvl="0"/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Development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– maximum amount of €1000 can be used for conference </a:t>
            </a:r>
            <a:r>
              <a:rPr lang="en-GB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attendanc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	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(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during the lifetime of the RMS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)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59D62A93-4EF5-19E9-FD3C-E020AEB2D4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15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73C1-7CAB-AE14-3D12-86A662C04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Research</a:t>
            </a:r>
            <a:r>
              <a:rPr lang="cs-CZ" dirty="0"/>
              <a:t> Mobility Support (RMS)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87A0A-750B-3F4E-588D-C0A0919CE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4770537"/>
          </a:xfrm>
        </p:spPr>
        <p:txBody>
          <a:bodyPr/>
          <a:lstStyle/>
          <a:p>
            <a:pPr lvl="0"/>
            <a:r>
              <a:rPr lang="cs-CZ" b="1" dirty="0" err="1">
                <a:latin typeface="Aptos" panose="020B0004020202020204" pitchFamily="34" charset="0"/>
                <a:ea typeface="Times New Roman" panose="02020603050405020304" pitchFamily="18" charset="0"/>
              </a:rPr>
              <a:t>Funds</a:t>
            </a: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</a:rPr>
              <a:t>: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employing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organisation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receive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</a:rPr>
              <a:t>funds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. </a:t>
            </a:r>
          </a:p>
          <a:p>
            <a:pPr lvl="0"/>
            <a:endParaRPr lang="cs-CZ" b="1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Payment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: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Pre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financing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80</a:t>
            </a:r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%, final payment 20% 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(</a:t>
            </a:r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60 days after approval of final report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)</a:t>
            </a:r>
            <a:endParaRPr lang="cs-CZ" b="1" dirty="0">
              <a:latin typeface="Aptos" panose="020B0004020202020204" pitchFamily="34" charset="0"/>
            </a:endParaRPr>
          </a:p>
          <a:p>
            <a:endParaRPr lang="cs-CZ" b="1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Typical</a:t>
            </a:r>
            <a:r>
              <a:rPr lang="cs-CZ" b="1" dirty="0">
                <a:latin typeface="Aptos" panose="020B0004020202020204" pitchFamily="34" charset="0"/>
              </a:rPr>
              <a:t> </a:t>
            </a:r>
            <a:r>
              <a:rPr lang="cs-CZ" b="1" dirty="0" err="1">
                <a:latin typeface="Aptos" panose="020B0004020202020204" pitchFamily="34" charset="0"/>
              </a:rPr>
              <a:t>activities</a:t>
            </a:r>
            <a:r>
              <a:rPr lang="cs-CZ" b="1" dirty="0">
                <a:latin typeface="Aptos" panose="020B0004020202020204" pitchFamily="34" charset="0"/>
              </a:rPr>
              <a:t>:</a:t>
            </a:r>
          </a:p>
          <a:p>
            <a:endParaRPr lang="cs-CZ" b="1" dirty="0">
              <a:latin typeface="Aptos" panose="020B00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Must include research and/or development.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Add value to an associated JRP; and is suitably scientifically and/or technologically challenging.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Include scientific training and transfer of knowledge.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Implement new or improved measurement tools/artefacts.</a:t>
            </a:r>
          </a:p>
          <a:p>
            <a:pPr lvl="0" algn="just">
              <a:spcBef>
                <a:spcPts val="600"/>
              </a:spcBef>
            </a:pPr>
            <a:endParaRPr lang="en-GB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r>
              <a:rPr lang="cs-CZ" dirty="0">
                <a:latin typeface="Aptos" panose="020B0004020202020204" pitchFamily="34" charset="0"/>
              </a:rPr>
              <a:t>RMS</a:t>
            </a:r>
            <a:r>
              <a:rPr lang="en-GB" dirty="0">
                <a:latin typeface="Aptos" panose="020B0004020202020204" pitchFamily="34" charset="0"/>
              </a:rPr>
              <a:t> application must be submitted via the project web platform.</a:t>
            </a:r>
            <a:endParaRPr lang="cs-CZ" dirty="0">
              <a:latin typeface="Aptos" panose="020B0004020202020204" pitchFamily="34" charset="0"/>
            </a:endParaRPr>
          </a:p>
          <a:p>
            <a:endParaRPr lang="cs-CZ" b="1" dirty="0">
              <a:latin typeface="Aptos" panose="020B0004020202020204" pitchFamily="34" charset="0"/>
            </a:endParaRPr>
          </a:p>
          <a:p>
            <a:endParaRPr lang="cs-CZ" b="1" dirty="0">
              <a:hlinkClick r:id="rId2"/>
            </a:endParaRPr>
          </a:p>
          <a:p>
            <a:r>
              <a:rPr lang="cs-CZ" b="1" dirty="0">
                <a:hlinkClick r:id="rId2"/>
              </a:rPr>
              <a:t>Link to </a:t>
            </a:r>
            <a:r>
              <a:rPr lang="cs-CZ" b="1" dirty="0" err="1">
                <a:hlinkClick r:id="rId2"/>
              </a:rPr>
              <a:t>the</a:t>
            </a:r>
            <a:r>
              <a:rPr lang="cs-CZ" b="1" dirty="0">
                <a:hlinkClick r:id="rId2"/>
              </a:rPr>
              <a:t> </a:t>
            </a:r>
            <a:r>
              <a:rPr lang="cs-CZ" b="1" dirty="0" err="1">
                <a:hlinkClick r:id="rId2"/>
              </a:rPr>
              <a:t>application</a:t>
            </a:r>
            <a:r>
              <a:rPr lang="cs-CZ" b="1" dirty="0">
                <a:hlinkClick r:id="rId2"/>
              </a:rPr>
              <a:t> - RMS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endParaRPr lang="cs-CZ" b="1" dirty="0">
              <a:latin typeface="Aptos" panose="020B0004020202020204" pitchFamily="34" charset="0"/>
              <a:hlinkClick r:id="rId2"/>
            </a:endParaRPr>
          </a:p>
          <a:p>
            <a:endParaRPr lang="en-GB" b="1" dirty="0">
              <a:latin typeface="Aptos" panose="020B0004020202020204" pitchFamily="34" charset="0"/>
            </a:endParaRPr>
          </a:p>
          <a:p>
            <a:pPr lvl="0" algn="just">
              <a:spcBef>
                <a:spcPts val="600"/>
              </a:spcBef>
            </a:pPr>
            <a:endParaRPr lang="en-GB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endParaRPr lang="en-GB" dirty="0">
              <a:latin typeface="Aptos" panose="020B0004020202020204" pitchFamily="34" charset="0"/>
            </a:endParaRP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5A863304-DE1C-C77C-8597-B52BC8BC9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91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94A0-234D-3ED2-9219-9E391113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Mentoring </a:t>
            </a:r>
            <a:r>
              <a:rPr lang="cs-CZ" dirty="0" err="1"/>
              <a:t>Scheme</a:t>
            </a:r>
            <a:r>
              <a:rPr lang="cs-CZ" dirty="0"/>
              <a:t> </a:t>
            </a:r>
            <a:r>
              <a:rPr lang="cs-CZ" dirty="0" err="1"/>
              <a:t>Award</a:t>
            </a:r>
            <a:r>
              <a:rPr lang="cs-CZ" dirty="0"/>
              <a:t> (MSA)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65EE9-1535-5E6B-A8BC-52F1DF7D9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594345" cy="4201150"/>
          </a:xfrm>
        </p:spPr>
        <p:txBody>
          <a:bodyPr/>
          <a:lstStyle/>
          <a:p>
            <a:r>
              <a:rPr lang="cs-CZ" dirty="0">
                <a:latin typeface="Aptos" panose="020B0004020202020204" pitchFamily="34" charset="0"/>
              </a:rPr>
              <a:t>MSA </a:t>
            </a:r>
            <a:r>
              <a:rPr lang="en-GB" dirty="0">
                <a:latin typeface="Aptos" panose="020B0004020202020204" pitchFamily="34" charset="0"/>
              </a:rPr>
              <a:t>provides a platform for </a:t>
            </a:r>
            <a:r>
              <a:rPr lang="cs-CZ" dirty="0">
                <a:latin typeface="Aptos" panose="020B0004020202020204" pitchFamily="34" charset="0"/>
              </a:rPr>
              <a:t>up to 6 </a:t>
            </a:r>
            <a:r>
              <a:rPr lang="cs-CZ" dirty="0" err="1">
                <a:latin typeface="Aptos" panose="020B0004020202020204" pitchFamily="34" charset="0"/>
              </a:rPr>
              <a:t>participants</a:t>
            </a:r>
            <a:r>
              <a:rPr lang="en-GB" dirty="0">
                <a:latin typeface="Aptos" panose="020B0004020202020204" pitchFamily="34" charset="0"/>
              </a:rPr>
              <a:t> from two different metrological institutes (EURAMET NMI or DI), in different countries, to set up a partnership and work together on a relevant topic, such as technical, managerial, comparisons or traceability.</a:t>
            </a:r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Applicant</a:t>
            </a:r>
            <a:r>
              <a:rPr lang="cs-CZ" b="1" dirty="0">
                <a:latin typeface="Aptos" panose="020B00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</a:rPr>
              <a:t> and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from EU member states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countries associated to Horizon Europe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>
                <a:latin typeface="Aptos" panose="020B0004020202020204" pitchFamily="34" charset="0"/>
              </a:rPr>
              <a:t>Host </a:t>
            </a:r>
            <a:r>
              <a:rPr lang="cs-CZ" b="1" dirty="0" err="1">
                <a:latin typeface="Aptos" panose="020B0004020202020204" pitchFamily="34" charset="0"/>
              </a:rPr>
              <a:t>Organisation</a:t>
            </a:r>
            <a:r>
              <a:rPr lang="cs-CZ" b="1" dirty="0">
                <a:latin typeface="Aptos" panose="020B0004020202020204" pitchFamily="34" charset="0"/>
              </a:rPr>
              <a:t>:</a:t>
            </a:r>
            <a:r>
              <a:rPr lang="cs-CZ" b="1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and NMIs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DIs from EU member states and countries associated to Horizon Europe</a:t>
            </a: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cs-CZ" b="1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Duration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cs-CZ" dirty="0">
                <a:latin typeface="Aptos" panose="020B0004020202020204" pitchFamily="34" charset="0"/>
              </a:rPr>
              <a:t>2-6 person/</a:t>
            </a:r>
            <a:r>
              <a:rPr lang="cs-CZ" dirty="0" err="1">
                <a:latin typeface="Aptos" panose="020B0004020202020204" pitchFamily="34" charset="0"/>
              </a:rPr>
              <a:t>weeks</a:t>
            </a:r>
            <a:r>
              <a:rPr lang="cs-CZ" dirty="0">
                <a:latin typeface="Aptos" panose="020B0004020202020204" pitchFamily="34" charset="0"/>
              </a:rPr>
              <a:t>, </a:t>
            </a:r>
            <a:r>
              <a:rPr lang="en-GB" dirty="0">
                <a:latin typeface="Aptos" panose="020B0004020202020204" pitchFamily="34" charset="0"/>
              </a:rPr>
              <a:t>not necessarily consecutively, at the partner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en-GB" dirty="0">
                <a:latin typeface="Aptos" panose="020B0004020202020204" pitchFamily="34" charset="0"/>
              </a:rPr>
              <a:t>organisation which is in a different country to their employing organisation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Financial</a:t>
            </a:r>
            <a:r>
              <a:rPr lang="cs-CZ" b="1" dirty="0">
                <a:latin typeface="Aptos" panose="020B0004020202020204" pitchFamily="34" charset="0"/>
              </a:rPr>
              <a:t> </a:t>
            </a:r>
            <a:r>
              <a:rPr lang="cs-CZ" b="1" dirty="0" err="1">
                <a:latin typeface="Aptos" panose="020B0004020202020204" pitchFamily="34" charset="0"/>
              </a:rPr>
              <a:t>allowances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cs-CZ" dirty="0" err="1">
                <a:latin typeface="Aptos" panose="020B0004020202020204" pitchFamily="34" charset="0"/>
              </a:rPr>
              <a:t>project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en-GB" dirty="0">
                <a:latin typeface="Aptos" panose="020B0004020202020204" pitchFamily="34" charset="0"/>
              </a:rPr>
              <a:t>will reimburse actual costs incurred for </a:t>
            </a:r>
            <a:r>
              <a:rPr lang="en-GB" b="1" dirty="0">
                <a:latin typeface="Aptos" panose="020B0004020202020204" pitchFamily="34" charset="0"/>
              </a:rPr>
              <a:t>travel, accommodation and subsistence </a:t>
            </a:r>
            <a:r>
              <a:rPr lang="en-GB" dirty="0">
                <a:latin typeface="Aptos" panose="020B0004020202020204" pitchFamily="34" charset="0"/>
              </a:rPr>
              <a:t>for MSA recipients for their visit(s) to the counterpart organisation according to the accounting rules of their Employing organisation</a:t>
            </a:r>
            <a:r>
              <a:rPr lang="cs-CZ" dirty="0">
                <a:latin typeface="Aptos" panose="020B0004020202020204" pitchFamily="34" charset="0"/>
              </a:rPr>
              <a:t> (</a:t>
            </a:r>
            <a:r>
              <a:rPr lang="cs-CZ" dirty="0" err="1">
                <a:latin typeface="Aptos" panose="020B0004020202020204" pitchFamily="34" charset="0"/>
              </a:rPr>
              <a:t>financial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estimates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need</a:t>
            </a:r>
            <a:r>
              <a:rPr lang="cs-CZ" dirty="0">
                <a:latin typeface="Aptos" panose="020B0004020202020204" pitchFamily="34" charset="0"/>
              </a:rPr>
              <a:t> to </a:t>
            </a:r>
            <a:r>
              <a:rPr lang="cs-CZ" dirty="0" err="1">
                <a:latin typeface="Aptos" panose="020B0004020202020204" pitchFamily="34" charset="0"/>
              </a:rPr>
              <a:t>be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send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within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application</a:t>
            </a:r>
            <a:r>
              <a:rPr lang="cs-CZ" dirty="0">
                <a:latin typeface="Aptos" panose="020B0004020202020204" pitchFamily="34" charset="0"/>
              </a:rPr>
              <a:t>)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b="1" dirty="0"/>
              <a:t>T</a:t>
            </a:r>
            <a:r>
              <a:rPr lang="en-GB" b="1" dirty="0" err="1"/>
              <a:t>ypical</a:t>
            </a:r>
            <a:r>
              <a:rPr lang="en-GB" b="1" dirty="0"/>
              <a:t> activities: </a:t>
            </a:r>
            <a:r>
              <a:rPr lang="en-GB" dirty="0"/>
              <a:t>Support exchange of expertise on technical topics, managerial topics;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r>
              <a:rPr lang="cs-CZ" dirty="0">
                <a:latin typeface="Aptos" panose="020B0004020202020204" pitchFamily="34" charset="0"/>
              </a:rPr>
              <a:t>!! M</a:t>
            </a:r>
            <a:r>
              <a:rPr lang="en-GB" dirty="0">
                <a:latin typeface="Aptos" panose="020B0004020202020204" pitchFamily="34" charset="0"/>
              </a:rPr>
              <a:t>SA participants must remain employed by their current employing organisations for the scheme’s duration</a:t>
            </a:r>
            <a:r>
              <a:rPr lang="cs-CZ" dirty="0">
                <a:latin typeface="Aptos" panose="020B0004020202020204" pitchFamily="34" charset="0"/>
              </a:rPr>
              <a:t> !!</a:t>
            </a:r>
            <a:endParaRPr lang="en-GB" dirty="0">
              <a:latin typeface="Aptos" panose="020B0004020202020204" pitchFamily="34" charset="0"/>
            </a:endParaRP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E4A99B2F-6E61-A8B7-D335-7B8C3E8D4B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B6D9-D744-7931-F8BF-440884C3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492443"/>
          </a:xfrm>
        </p:spPr>
        <p:txBody>
          <a:bodyPr/>
          <a:lstStyle/>
          <a:p>
            <a:pPr algn="ctr"/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events</a:t>
            </a:r>
            <a:br>
              <a:rPr lang="cs-CZ" dirty="0"/>
            </a:br>
            <a:r>
              <a:rPr lang="cs-CZ" sz="1400" dirty="0"/>
              <a:t>(</a:t>
            </a:r>
            <a:r>
              <a:rPr lang="cs-CZ" sz="1400" dirty="0" err="1"/>
              <a:t>Trainings</a:t>
            </a:r>
            <a:r>
              <a:rPr lang="cs-CZ" sz="1400" dirty="0"/>
              <a:t>, </a:t>
            </a:r>
            <a:r>
              <a:rPr lang="cs-CZ" sz="1400" dirty="0" err="1"/>
              <a:t>Workshops</a:t>
            </a:r>
            <a:r>
              <a:rPr lang="cs-CZ" sz="1400" dirty="0"/>
              <a:t> and </a:t>
            </a:r>
            <a:r>
              <a:rPr lang="cs-CZ" sz="1400" dirty="0" err="1"/>
              <a:t>Summer</a:t>
            </a:r>
            <a:r>
              <a:rPr lang="cs-CZ" sz="1400" dirty="0"/>
              <a:t> </a:t>
            </a:r>
            <a:r>
              <a:rPr lang="cs-CZ" sz="1400" dirty="0" err="1"/>
              <a:t>Schools</a:t>
            </a:r>
            <a:r>
              <a:rPr lang="cs-CZ" sz="1400" dirty="0"/>
              <a:t>)</a:t>
            </a:r>
            <a:endParaRPr lang="en-GB" sz="1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46B2F-A849-7345-6A82-79F8F1AC5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4739759"/>
          </a:xfrm>
        </p:spPr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For EURAMET to maintain and further expand its capacity building efforts across Europe.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Within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this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activity</a:t>
            </a:r>
            <a:r>
              <a:rPr lang="cs-CZ" dirty="0">
                <a:latin typeface="Aptos" panose="020B0004020202020204" pitchFamily="34" charset="0"/>
              </a:rPr>
              <a:t>, </a:t>
            </a:r>
            <a:r>
              <a:rPr lang="cs-CZ" dirty="0" err="1">
                <a:latin typeface="Aptos" panose="020B0004020202020204" pitchFamily="34" charset="0"/>
              </a:rPr>
              <a:t>project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en-GB" dirty="0">
                <a:latin typeface="Aptos" panose="020B0004020202020204" pitchFamily="34" charset="0"/>
              </a:rPr>
              <a:t>develop the technical skills of existing staff at NMIs/DIs, support the development of newly qualified staff for all EURAMET NMIs/DIs and prepare them for work in a metrological laboratory.</a:t>
            </a:r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Applicants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cs-CZ" dirty="0">
                <a:latin typeface="Aptos" panose="020B0004020202020204" pitchFamily="34" charset="0"/>
              </a:rPr>
              <a:t>EURAMET </a:t>
            </a:r>
            <a:r>
              <a:rPr lang="cs-CZ" dirty="0" err="1">
                <a:latin typeface="Aptos" panose="020B0004020202020204" pitchFamily="34" charset="0"/>
              </a:rPr>
              <a:t>NMIs</a:t>
            </a:r>
            <a:r>
              <a:rPr lang="cs-CZ" dirty="0">
                <a:latin typeface="Aptos" panose="020B0004020202020204" pitchFamily="34" charset="0"/>
              </a:rPr>
              <a:t>/Dis.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Participants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en-GB" dirty="0">
                <a:latin typeface="Aptos" panose="020B0004020202020204" pitchFamily="34" charset="0"/>
              </a:rPr>
              <a:t>Staff members of EURAMET NMIs and DIs, students, representatives of RMOs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r>
              <a:rPr lang="cs-CZ" dirty="0">
                <a:latin typeface="Aptos" panose="020B0004020202020204" pitchFamily="34" charset="0"/>
              </a:rPr>
              <a:t>	- Minimum </a:t>
            </a:r>
            <a:r>
              <a:rPr lang="cs-CZ" dirty="0" err="1">
                <a:latin typeface="Aptos" panose="020B0004020202020204" pitchFamily="34" charset="0"/>
              </a:rPr>
              <a:t>number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of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participants</a:t>
            </a:r>
            <a:r>
              <a:rPr lang="cs-CZ" dirty="0">
                <a:latin typeface="Aptos" panose="020B0004020202020204" pitchFamily="34" charset="0"/>
              </a:rPr>
              <a:t> per event </a:t>
            </a:r>
            <a:r>
              <a:rPr lang="cs-CZ" dirty="0" err="1">
                <a:latin typeface="Aptos" panose="020B0004020202020204" pitchFamily="34" charset="0"/>
              </a:rPr>
              <a:t>is</a:t>
            </a:r>
            <a:r>
              <a:rPr lang="cs-CZ" dirty="0">
                <a:latin typeface="Aptos" panose="020B0004020202020204" pitchFamily="34" charset="0"/>
              </a:rPr>
              <a:t> 5.</a:t>
            </a:r>
          </a:p>
          <a:p>
            <a:r>
              <a:rPr lang="cs-CZ" dirty="0">
                <a:latin typeface="Aptos" panose="020B0004020202020204" pitchFamily="34" charset="0"/>
              </a:rPr>
              <a:t>	- Minimum </a:t>
            </a:r>
            <a:r>
              <a:rPr lang="cs-CZ" dirty="0" err="1">
                <a:latin typeface="Aptos" panose="020B0004020202020204" pitchFamily="34" charset="0"/>
              </a:rPr>
              <a:t>number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of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participating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countries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is</a:t>
            </a:r>
            <a:r>
              <a:rPr lang="cs-CZ" dirty="0">
                <a:latin typeface="Aptos" panose="020B0004020202020204" pitchFamily="34" charset="0"/>
              </a:rPr>
              <a:t> 3.</a:t>
            </a:r>
            <a:r>
              <a:rPr lang="en-GB" dirty="0">
                <a:latin typeface="Aptos" panose="020B0004020202020204" pitchFamily="34" charset="0"/>
              </a:rPr>
              <a:t> </a:t>
            </a:r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Duration</a:t>
            </a:r>
            <a:r>
              <a:rPr lang="cs-CZ" b="1" dirty="0">
                <a:latin typeface="Aptos" panose="020B0004020202020204" pitchFamily="34" charset="0"/>
              </a:rPr>
              <a:t>: </a:t>
            </a:r>
          </a:p>
          <a:p>
            <a:r>
              <a:rPr lang="cs-CZ" b="1" dirty="0">
                <a:latin typeface="Aptos" panose="020B0004020202020204" pitchFamily="34" charset="0"/>
              </a:rPr>
              <a:t>	- </a:t>
            </a:r>
            <a:r>
              <a:rPr lang="en-GB" dirty="0">
                <a:latin typeface="Aptos" panose="020B0004020202020204" pitchFamily="34" charset="0"/>
              </a:rPr>
              <a:t>Training courses and workshops to be held as 1–5 days events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r>
              <a:rPr lang="cs-CZ" dirty="0">
                <a:latin typeface="Aptos" panose="020B0004020202020204" pitchFamily="34" charset="0"/>
              </a:rPr>
              <a:t>	- </a:t>
            </a:r>
            <a:r>
              <a:rPr lang="cs-CZ" dirty="0" err="1">
                <a:latin typeface="Aptos" panose="020B0004020202020204" pitchFamily="34" charset="0"/>
              </a:rPr>
              <a:t>Summer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Schools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held</a:t>
            </a:r>
            <a:r>
              <a:rPr lang="cs-CZ" dirty="0">
                <a:latin typeface="Aptos" panose="020B0004020202020204" pitchFamily="34" charset="0"/>
              </a:rPr>
              <a:t> as 3-10 </a:t>
            </a:r>
            <a:r>
              <a:rPr lang="cs-CZ" dirty="0" err="1">
                <a:latin typeface="Aptos" panose="020B0004020202020204" pitchFamily="34" charset="0"/>
              </a:rPr>
              <a:t>days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events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Typical</a:t>
            </a:r>
            <a:r>
              <a:rPr lang="cs-CZ" b="1" dirty="0">
                <a:latin typeface="Aptos" panose="020B0004020202020204" pitchFamily="34" charset="0"/>
              </a:rPr>
              <a:t> </a:t>
            </a:r>
            <a:r>
              <a:rPr lang="cs-CZ" b="1" dirty="0" err="1">
                <a:latin typeface="Aptos" panose="020B0004020202020204" pitchFamily="34" charset="0"/>
              </a:rPr>
              <a:t>activities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en-GB" dirty="0">
                <a:latin typeface="Aptos" panose="020B0004020202020204" pitchFamily="34" charset="0"/>
              </a:rPr>
              <a:t>Training events would cover several topics that are relevant to NMI and </a:t>
            </a:r>
            <a:r>
              <a:rPr lang="en-GB" dirty="0" err="1">
                <a:latin typeface="Aptos" panose="020B0004020202020204" pitchFamily="34" charset="0"/>
              </a:rPr>
              <a:t>DIs.</a:t>
            </a:r>
            <a:r>
              <a:rPr lang="en-GB" dirty="0">
                <a:latin typeface="Aptos" panose="020B0004020202020204" pitchFamily="34" charset="0"/>
              </a:rPr>
              <a:t> Typical topics would be prioritised and decided on annually by EURAMET bodies</a:t>
            </a:r>
            <a:r>
              <a:rPr lang="cs-CZ" dirty="0">
                <a:latin typeface="Aptos" panose="020B0004020202020204" pitchFamily="34" charset="0"/>
              </a:rPr>
              <a:t>.</a:t>
            </a:r>
            <a:r>
              <a:rPr lang="en-GB" dirty="0">
                <a:latin typeface="Aptos" panose="020B0004020202020204" pitchFamily="34" charset="0"/>
              </a:rPr>
              <a:t> </a:t>
            </a:r>
            <a:endParaRPr lang="cs-CZ" dirty="0">
              <a:latin typeface="Aptos" panose="020B0004020202020204" pitchFamily="34" charset="0"/>
            </a:endParaRPr>
          </a:p>
          <a:p>
            <a:endParaRPr lang="cs-CZ" dirty="0">
              <a:latin typeface="Aptos" panose="020B0004020202020204" pitchFamily="34" charset="0"/>
            </a:endParaRPr>
          </a:p>
          <a:p>
            <a:r>
              <a:rPr lang="cs-CZ" b="1" dirty="0" err="1">
                <a:latin typeface="Aptos" panose="020B0004020202020204" pitchFamily="34" charset="0"/>
              </a:rPr>
              <a:t>Financial</a:t>
            </a:r>
            <a:r>
              <a:rPr lang="cs-CZ" b="1" dirty="0">
                <a:latin typeface="Aptos" panose="020B0004020202020204" pitchFamily="34" charset="0"/>
              </a:rPr>
              <a:t> </a:t>
            </a:r>
            <a:r>
              <a:rPr lang="cs-CZ" b="1" dirty="0" err="1">
                <a:latin typeface="Aptos" panose="020B0004020202020204" pitchFamily="34" charset="0"/>
              </a:rPr>
              <a:t>allowance</a:t>
            </a:r>
            <a:r>
              <a:rPr lang="cs-CZ" b="1" dirty="0">
                <a:latin typeface="Aptos" panose="020B0004020202020204" pitchFamily="34" charset="0"/>
              </a:rPr>
              <a:t>: </a:t>
            </a:r>
            <a:r>
              <a:rPr lang="cs-CZ" dirty="0" err="1">
                <a:latin typeface="Aptos" panose="020B0004020202020204" pitchFamily="34" charset="0"/>
              </a:rPr>
              <a:t>project</a:t>
            </a:r>
            <a:r>
              <a:rPr lang="en-GB" dirty="0">
                <a:latin typeface="Aptos" panose="020B0004020202020204" pitchFamily="34" charset="0"/>
              </a:rPr>
              <a:t> will reimburse the actual costs incurred for </a:t>
            </a:r>
            <a:r>
              <a:rPr lang="en-GB" b="1" dirty="0">
                <a:latin typeface="Aptos" panose="020B0004020202020204" pitchFamily="34" charset="0"/>
              </a:rPr>
              <a:t>travel and subsistence of key speakers, venue hire </a:t>
            </a:r>
            <a:r>
              <a:rPr lang="en-GB" dirty="0">
                <a:latin typeface="Aptos" panose="020B0004020202020204" pitchFamily="34" charset="0"/>
              </a:rPr>
              <a:t>(if required) and </a:t>
            </a:r>
            <a:r>
              <a:rPr lang="en-GB" b="1" dirty="0">
                <a:latin typeface="Aptos" panose="020B0004020202020204" pitchFamily="34" charset="0"/>
              </a:rPr>
              <a:t>catering costs </a:t>
            </a:r>
            <a:r>
              <a:rPr lang="en-GB" dirty="0">
                <a:latin typeface="Aptos" panose="020B0004020202020204" pitchFamily="34" charset="0"/>
              </a:rPr>
              <a:t>according to the accounting rules of the hosting organisation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r>
              <a:rPr lang="cs-CZ" dirty="0" err="1">
                <a:latin typeface="Aptos" panose="020B0004020202020204" pitchFamily="34" charset="0"/>
              </a:rPr>
              <a:t>The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salaries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of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speakers</a:t>
            </a:r>
            <a:r>
              <a:rPr lang="cs-CZ" dirty="0">
                <a:latin typeface="Aptos" panose="020B0004020202020204" pitchFamily="34" charset="0"/>
              </a:rPr>
              <a:t> and </a:t>
            </a:r>
            <a:r>
              <a:rPr lang="cs-CZ" dirty="0" err="1">
                <a:latin typeface="Aptos" panose="020B0004020202020204" pitchFamily="34" charset="0"/>
              </a:rPr>
              <a:t>organising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institution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is</a:t>
            </a:r>
            <a:r>
              <a:rPr lang="cs-CZ" dirty="0">
                <a:latin typeface="Aptos" panose="020B0004020202020204" pitchFamily="34" charset="0"/>
              </a:rPr>
              <a:t> not </a:t>
            </a:r>
            <a:r>
              <a:rPr lang="cs-CZ" dirty="0" err="1">
                <a:latin typeface="Aptos" panose="020B0004020202020204" pitchFamily="34" charset="0"/>
              </a:rPr>
              <a:t>covered</a:t>
            </a:r>
            <a:r>
              <a:rPr lang="cs-CZ" dirty="0">
                <a:latin typeface="Aptos" panose="020B0004020202020204" pitchFamily="34" charset="0"/>
              </a:rPr>
              <a:t> by </a:t>
            </a:r>
            <a:r>
              <a:rPr lang="cs-CZ" dirty="0" err="1">
                <a:latin typeface="Aptos" panose="020B0004020202020204" pitchFamily="34" charset="0"/>
              </a:rPr>
              <a:t>the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 err="1">
                <a:latin typeface="Aptos" panose="020B0004020202020204" pitchFamily="34" charset="0"/>
              </a:rPr>
              <a:t>CaBuCo</a:t>
            </a:r>
            <a:r>
              <a:rPr lang="cs-CZ" dirty="0">
                <a:latin typeface="Aptos" panose="020B0004020202020204" pitchFamily="34" charset="0"/>
              </a:rPr>
              <a:t>.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1297D7AC-8EA2-B1F7-8F17-4DB3DBEF5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7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E495-88BA-3449-60DC-21C09A888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0A275-A72C-42E1-CF09-760ACF1D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190" y="1322195"/>
            <a:ext cx="7279259" cy="375167"/>
          </a:xfrm>
        </p:spPr>
        <p:txBody>
          <a:bodyPr/>
          <a:lstStyle/>
          <a:p>
            <a:pPr algn="ctr"/>
            <a:r>
              <a:rPr lang="cs-CZ" sz="2438" dirty="0" err="1">
                <a:latin typeface="Aptos Light" panose="020B0004020202020204" pitchFamily="34" charset="0"/>
              </a:rPr>
              <a:t>One-year</a:t>
            </a:r>
            <a:r>
              <a:rPr lang="cs-CZ" sz="2438" dirty="0">
                <a:latin typeface="Aptos Light" panose="020B0004020202020204" pitchFamily="34" charset="0"/>
              </a:rPr>
              <a:t> </a:t>
            </a:r>
            <a:r>
              <a:rPr lang="cs-CZ" sz="2438" dirty="0" err="1">
                <a:latin typeface="Aptos Light" panose="020B0004020202020204" pitchFamily="34" charset="0"/>
              </a:rPr>
              <a:t>Overview</a:t>
            </a:r>
            <a:r>
              <a:rPr lang="cs-CZ" sz="2438" dirty="0">
                <a:latin typeface="Aptos Light" panose="020B0004020202020204" pitchFamily="34" charset="0"/>
              </a:rPr>
              <a:t> </a:t>
            </a:r>
            <a:r>
              <a:rPr lang="cs-CZ" sz="2438" dirty="0" err="1">
                <a:latin typeface="Aptos Light" panose="020B0004020202020204" pitchFamily="34" charset="0"/>
              </a:rPr>
              <a:t>of</a:t>
            </a:r>
            <a:r>
              <a:rPr lang="cs-CZ" sz="2438" dirty="0">
                <a:latin typeface="Aptos Light" panose="020B0004020202020204" pitchFamily="34" charset="0"/>
              </a:rPr>
              <a:t> </a:t>
            </a:r>
            <a:r>
              <a:rPr lang="cs-CZ" sz="2438" dirty="0" err="1">
                <a:latin typeface="Aptos Light" panose="020B0004020202020204" pitchFamily="34" charset="0"/>
              </a:rPr>
              <a:t>Funded</a:t>
            </a:r>
            <a:r>
              <a:rPr lang="cs-CZ" sz="2438" dirty="0">
                <a:latin typeface="Aptos Light" panose="020B0004020202020204" pitchFamily="34" charset="0"/>
              </a:rPr>
              <a:t> </a:t>
            </a:r>
            <a:r>
              <a:rPr lang="cs-CZ" sz="2438" dirty="0" err="1">
                <a:latin typeface="Aptos Light" panose="020B0004020202020204" pitchFamily="34" charset="0"/>
              </a:rPr>
              <a:t>Proposals</a:t>
            </a:r>
            <a:endParaRPr lang="cs-CZ" sz="2438" dirty="0">
              <a:latin typeface="Aptos Light" panose="020B0004020202020204" pitchFamily="34" charset="0"/>
            </a:endParaRPr>
          </a:p>
        </p:txBody>
      </p:sp>
      <p:pic>
        <p:nvPicPr>
          <p:cNvPr id="7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0FB3BD8A-DD10-EA16-3D6C-D83C977005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C7C85D4-F909-B346-1F4A-802B8A9DF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383239"/>
              </p:ext>
            </p:extLst>
          </p:nvPr>
        </p:nvGraphicFramePr>
        <p:xfrm>
          <a:off x="838199" y="1981200"/>
          <a:ext cx="7738249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729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815FC-6A01-EC46-6445-0F958959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385888"/>
            <a:ext cx="7279259" cy="375167"/>
          </a:xfrm>
        </p:spPr>
        <p:txBody>
          <a:bodyPr/>
          <a:lstStyle/>
          <a:p>
            <a:pPr algn="l"/>
            <a:r>
              <a:rPr lang="sk-SK" sz="2438" dirty="0" err="1">
                <a:latin typeface="Aptos Light" panose="020B0004020202020204" pitchFamily="34" charset="0"/>
              </a:rPr>
              <a:t>Overview</a:t>
            </a:r>
            <a:r>
              <a:rPr lang="sk-SK" sz="2438" dirty="0">
                <a:latin typeface="Aptos Light" panose="020B0004020202020204" pitchFamily="34" charset="0"/>
              </a:rPr>
              <a:t> of </a:t>
            </a:r>
            <a:r>
              <a:rPr lang="sk-SK" sz="2438" dirty="0" err="1">
                <a:latin typeface="Aptos Light" panose="020B0004020202020204" pitchFamily="34" charset="0"/>
              </a:rPr>
              <a:t>participating</a:t>
            </a:r>
            <a:r>
              <a:rPr lang="sk-SK" sz="2438" dirty="0">
                <a:latin typeface="Aptos Light" panose="020B0004020202020204" pitchFamily="34" charset="0"/>
              </a:rPr>
              <a:t> </a:t>
            </a:r>
            <a:r>
              <a:rPr lang="sk-SK" sz="2438" dirty="0" err="1">
                <a:latin typeface="Aptos Light" panose="020B0004020202020204" pitchFamily="34" charset="0"/>
              </a:rPr>
              <a:t>countries</a:t>
            </a:r>
            <a:endParaRPr lang="en-GB" sz="2438" dirty="0">
              <a:latin typeface="Aptos Light" panose="020B00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9D4203-A9E7-74EB-5A6B-EB2C4CB2DDB2}"/>
              </a:ext>
            </a:extLst>
          </p:cNvPr>
          <p:cNvSpPr/>
          <p:nvPr/>
        </p:nvSpPr>
        <p:spPr>
          <a:xfrm>
            <a:off x="742950" y="1876994"/>
            <a:ext cx="3590925" cy="3909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Bosnia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 and </a:t>
            </a:r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Herzegovina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 (IMBiH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)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 </a:t>
            </a:r>
            <a:endParaRPr lang="sk-SK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Bulgaria (BIM)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Czech Republic (CMI)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Denmark (DFM)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Estonia (</a:t>
            </a:r>
            <a:r>
              <a:rPr lang="en-GB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Metrosert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Finland 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(STUK, MIKES)</a:t>
            </a:r>
            <a:endParaRPr lang="en-GB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France (LNE, CNAM)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Germany (PTB)</a:t>
            </a:r>
            <a:endParaRPr lang="sk-SK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Italy (INRiM)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Polland (GUM, </a:t>
            </a:r>
            <a:r>
              <a:rPr lang="en-GB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INTiBS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Portugal (IPQ)</a:t>
            </a:r>
          </a:p>
          <a:p>
            <a:pPr algn="l"/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Serbia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 (VINS) </a:t>
            </a:r>
            <a:endParaRPr lang="en-GB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Slovakia (SMU)</a:t>
            </a:r>
          </a:p>
          <a:p>
            <a:pPr algn="l"/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Slovenia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 (</a:t>
            </a:r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Uni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 </a:t>
            </a:r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Ljubljana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)</a:t>
            </a:r>
            <a:endParaRPr lang="en-GB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Spain (CEM, INTA)</a:t>
            </a:r>
            <a:endParaRPr lang="sk-SK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Sweden (RISE)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  <a:cs typeface="Arial" panose="020B0604020202020204" pitchFamily="34" charset="0"/>
              </a:rPr>
              <a:t>Switzerland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 (METAS)</a:t>
            </a:r>
            <a:endParaRPr lang="sk-SK" sz="1300" dirty="0">
              <a:solidFill>
                <a:schemeClr val="tx1"/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Turkey (TUBITAK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)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U</a:t>
            </a:r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nited</a:t>
            </a:r>
            <a:r>
              <a:rPr lang="sk-SK" sz="1300" dirty="0">
                <a:solidFill>
                  <a:schemeClr val="tx1"/>
                </a:solidFill>
                <a:latin typeface="Aptos Light" panose="020B0004020202020204" pitchFamily="34" charset="0"/>
              </a:rPr>
              <a:t> 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K</a:t>
            </a:r>
            <a:r>
              <a:rPr lang="sk-SK" sz="1300" dirty="0" err="1">
                <a:solidFill>
                  <a:schemeClr val="tx1"/>
                </a:solidFill>
                <a:latin typeface="Aptos Light" panose="020B0004020202020204" pitchFamily="34" charset="0"/>
              </a:rPr>
              <a:t>ingdom</a:t>
            </a:r>
            <a:r>
              <a:rPr lang="en-GB" sz="1300" dirty="0">
                <a:solidFill>
                  <a:schemeClr val="tx1"/>
                </a:solidFill>
                <a:latin typeface="Aptos Light" panose="020B0004020202020204" pitchFamily="34" charset="0"/>
              </a:rPr>
              <a:t> (NPL)</a:t>
            </a:r>
          </a:p>
        </p:txBody>
      </p:sp>
      <p:pic>
        <p:nvPicPr>
          <p:cNvPr id="10" name="Picture 9" descr="A map of europe with different colored countries/regions&#10;&#10;AI-generated content may be incorrect.">
            <a:extLst>
              <a:ext uri="{FF2B5EF4-FFF2-40B4-BE49-F238E27FC236}">
                <a16:creationId xmlns:a16="http://schemas.microsoft.com/office/drawing/2014/main" id="{6F4BDF3D-69AD-BAD1-AB62-A289E5678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738" y="1736226"/>
            <a:ext cx="4086225" cy="4187818"/>
          </a:xfrm>
          <a:prstGeom prst="rect">
            <a:avLst/>
          </a:prstGeom>
        </p:spPr>
      </p:pic>
      <p:pic>
        <p:nvPicPr>
          <p:cNvPr id="3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2B631104-C130-71A9-0459-7F552881D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51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3482B-12AA-0AF5-CA26-C49A4293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Q</a:t>
            </a:r>
            <a:r>
              <a:rPr lang="en-US" dirty="0"/>
              <a:t>&amp;A </a:t>
            </a:r>
            <a:r>
              <a:rPr lang="cs-CZ" dirty="0"/>
              <a:t>???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748D5-F46C-25F9-CE9B-10F466386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387798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Send me your questions on email</a:t>
            </a:r>
            <a:r>
              <a:rPr lang="cs-CZ" dirty="0"/>
              <a:t>: </a:t>
            </a:r>
            <a:r>
              <a:rPr lang="cs-CZ" dirty="0" err="1"/>
              <a:t>peter.kiska</a:t>
            </a:r>
            <a:r>
              <a:rPr lang="en-US" dirty="0"/>
              <a:t>@cmi.gov.cz</a:t>
            </a:r>
            <a:endParaRPr lang="en-GB" dirty="0"/>
          </a:p>
        </p:txBody>
      </p:sp>
      <p:pic>
        <p:nvPicPr>
          <p:cNvPr id="7" name="Picture 6" descr="A group of colorful speech bubbles&#10;&#10;AI-generated content may be incorrect.">
            <a:extLst>
              <a:ext uri="{FF2B5EF4-FFF2-40B4-BE49-F238E27FC236}">
                <a16:creationId xmlns:a16="http://schemas.microsoft.com/office/drawing/2014/main" id="{29A5EA0F-9234-B22D-4603-E85297E39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56" y="2047697"/>
            <a:ext cx="4387026" cy="3290270"/>
          </a:xfrm>
          <a:prstGeom prst="rect">
            <a:avLst/>
          </a:prstGeom>
        </p:spPr>
      </p:pic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66274859-EA25-41B0-3340-D4FFC5EFF5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11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5999" cy="60756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304" y="4264533"/>
            <a:ext cx="911829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en-GB" sz="2200" noProof="0" dirty="0">
                <a:solidFill>
                  <a:srgbClr val="FFFFFF"/>
                </a:solidFill>
                <a:latin typeface="Arial"/>
                <a:cs typeface="Arial"/>
              </a:rPr>
              <a:t>Thank you for your attention!</a:t>
            </a:r>
            <a:endParaRPr lang="en-GB" sz="2200" noProof="0" dirty="0">
              <a:latin typeface="Arial"/>
              <a:cs typeface="Arial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B1CFFC3-6B82-1333-2D1B-749E4CDC6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76800"/>
            <a:ext cx="9906000" cy="14377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13313</TotalTime>
  <Words>1034</Words>
  <Application>Microsoft Office PowerPoint</Application>
  <PresentationFormat>A4 Paper (210x297 mm)</PresentationFormat>
  <Paragraphs>164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Light</vt:lpstr>
      <vt:lpstr>Arial</vt:lpstr>
      <vt:lpstr>Bernard MT Condensed</vt:lpstr>
      <vt:lpstr>Calibri</vt:lpstr>
      <vt:lpstr>Symbol</vt:lpstr>
      <vt:lpstr>Wingdings</vt:lpstr>
      <vt:lpstr>Office Theme</vt:lpstr>
      <vt:lpstr>PowerPoint Presentation</vt:lpstr>
      <vt:lpstr>Overview</vt:lpstr>
      <vt:lpstr>Project details</vt:lpstr>
      <vt:lpstr>CALL OPEN</vt:lpstr>
      <vt:lpstr>Research Mobility Support (RMS)</vt:lpstr>
      <vt:lpstr>Research Mobility Support (RMS)</vt:lpstr>
      <vt:lpstr>Mentoring Scheme Award (MSA)</vt:lpstr>
      <vt:lpstr>Training events (Trainings, Workshops and Summer Schools)</vt:lpstr>
      <vt:lpstr>One-year Overview of Funded Proposals</vt:lpstr>
      <vt:lpstr>Overview of participating countries</vt:lpstr>
      <vt:lpstr>Q&amp;A ???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Gösselová – GraDesi s.r.o.</dc:creator>
  <cp:lastModifiedBy>Peter Kiška</cp:lastModifiedBy>
  <cp:revision>77</cp:revision>
  <cp:lastPrinted>2023-11-09T09:07:35Z</cp:lastPrinted>
  <dcterms:created xsi:type="dcterms:W3CDTF">2023-11-08T12:21:49Z</dcterms:created>
  <dcterms:modified xsi:type="dcterms:W3CDTF">2026-01-12T11:04:19Z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2023-11-08T00:00:00Z</vt:filetime>
  </property>
  <property fmtid="{D5CDD505-2E9C-101B-9397-08002B2CF9AE}" pid="5" name="Producer">
    <vt:lpwstr>Microsoft® PowerPoint® 2019</vt:lpwstr>
  </property>
</Properties>
</file>